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309" r:id="rId3"/>
    <p:sldId id="302" r:id="rId4"/>
    <p:sldId id="300" r:id="rId5"/>
    <p:sldId id="304" r:id="rId6"/>
    <p:sldId id="307" r:id="rId7"/>
    <p:sldId id="305" r:id="rId8"/>
    <p:sldId id="306" r:id="rId9"/>
    <p:sldId id="262" r:id="rId10"/>
    <p:sldId id="301" r:id="rId11"/>
    <p:sldId id="298" r:id="rId12"/>
    <p:sldId id="303" r:id="rId13"/>
    <p:sldId id="310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-4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1073962-9404-49F7-80C2-83A714FECE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C8F061-D730-4A87-A6B9-0B958DA999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DD89-1704-429D-AF18-5CE73DF43B22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F7FC-4ACF-4C2E-9219-B08385F79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6769-DEE9-4E50-9566-59EAFEB83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7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AC1F-3E57-4CE1-AA6F-C809B5A59BA0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BF6C-3ED1-415F-9FB2-D8480C828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01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6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05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9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55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281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2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65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22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6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79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475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49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86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9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943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11823369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8142362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8542" y="0"/>
            <a:ext cx="853458" cy="1336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8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79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">
  <p:cSld name="1_универсальны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9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9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9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607091"/>
      </p:ext>
    </p:extLst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4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80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0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5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  <p:sldLayoutId id="214748368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SB Sans Text Thin" panose="020B0103040504020204" pitchFamily="34" charset="-5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37B25A1-109D-8040-9A39-1E92F70EB70E}"/>
              </a:ext>
            </a:extLst>
          </p:cNvPr>
          <p:cNvSpPr/>
          <p:nvPr/>
        </p:nvSpPr>
        <p:spPr>
          <a:xfrm>
            <a:off x="4846656" y="180583"/>
            <a:ext cx="53870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ПРОЕКТ КОМАНДЫ Преподавателей педагогического </a:t>
            </a:r>
            <a:r>
              <a:rPr lang="ru-RU" sz="2800" b="1" dirty="0" smtClean="0">
                <a:solidFill>
                  <a:schemeClr val="bg1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модуля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Путь становления социально-активной личности учащегося</a:t>
            </a:r>
          </a:p>
          <a:p>
            <a:pPr algn="ctr"/>
            <a:endParaRPr lang="ru-RU" altLang="ru-RU" sz="7200" b="1" dirty="0">
              <a:solidFill>
                <a:schemeClr val="bg1"/>
              </a:solidFill>
              <a:latin typeface="SB Sans Text Semibold" panose="020B0503040504020204" pitchFamily="34" charset="0"/>
              <a:ea typeface="Fedra Sans Pro Bold" panose="020B0803040000020004" pitchFamily="34" charset="0"/>
              <a:cs typeface="SB Sans Text Semibold" panose="020B0503040504020204" pitchFamily="34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1A4581-018A-3149-A717-8978C96512D3}"/>
              </a:ext>
            </a:extLst>
          </p:cNvPr>
          <p:cNvSpPr/>
          <p:nvPr/>
        </p:nvSpPr>
        <p:spPr>
          <a:xfrm>
            <a:off x="4846656" y="3082834"/>
            <a:ext cx="67514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АВТОРЫ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Привалова Елена Витальевна, учитель, социальный педагог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Мамуркова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Светлана Владимировна, учитель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Трофимова Людмила 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Вячеславна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, учитель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Дружинина Каролина Вячеславовна, учитель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Блинова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Татьяна Юрьевна, учитель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Николаева Вероника 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Исаковна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, учитель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Терентьева Анастасия Сергеевна, учитель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Плотникова Татьяна Игоревна, педагог-психолог</a:t>
            </a:r>
          </a:p>
          <a:p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8" name="Рисунок 7" descr="эмблема 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3741" y="501125"/>
            <a:ext cx="1583084" cy="15722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289720"/>
            <a:ext cx="10648949" cy="10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Рекомендации по использованию результатов 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проекта в педагогической практике реализации 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Программы по РЛП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05" y="3181339"/>
            <a:ext cx="11527175" cy="3261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C4682B-C854-4E45-A3FD-99D8516251A2}"/>
              </a:ext>
            </a:extLst>
          </p:cNvPr>
          <p:cNvSpPr/>
          <p:nvPr/>
        </p:nvSpPr>
        <p:spPr>
          <a:xfrm>
            <a:off x="763587" y="2563701"/>
            <a:ext cx="10664825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На официальном сайте школы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образовательный процесс и внеурочную деятельность, в том числе «Разговоры о важном»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систему классных часов  и воспитательную направленность учебного материала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сотрудничество с ЦРТДЮ, МУК «КСК»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 технологии сотрудничества с  различными организациями научно –культурной направленности 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родительские собрания, совместную деятельность по организации досуга, общественно – полезные дела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участие в конкурсах, семинарах, </a:t>
            </a:r>
            <a:r>
              <a:rPr lang="ru-RU" altLang="ru-RU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вебинарах</a:t>
            </a: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, НПК, педагогических </a:t>
            </a:r>
            <a:r>
              <a:rPr lang="ru-RU" altLang="ru-RU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митапах</a:t>
            </a:r>
            <a:r>
              <a:rPr lang="ru-RU" altLang="ru-RU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,  методических мероприятиях по обмену опыта</a:t>
            </a:r>
            <a:endParaRPr lang="ru-RU" altLang="ru-RU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289720"/>
            <a:ext cx="106648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оценка ПРОЕКТА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126295"/>
            <a:ext cx="10664825" cy="406019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Увеличение количества участников внеурочных и внешкольных мероприятий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изменение показателей образовательной среды (творческая среда, широта, активность, сознательность выбора, эмоциональность)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Развитие профессиональных и личностных компетенций педагогов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Возможность трансформировать имеющееся образовательное пространство  каждым педагогом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289720"/>
            <a:ext cx="106648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Выводы по итогам проектной деятельности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126295"/>
            <a:ext cx="10664825" cy="406019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Продуктивное взаимодействие в группе способствует личностному развитию учащихся и педагогов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Развитие регулятивных способностей участников образовательного процесса</a:t>
            </a:r>
            <a:r>
              <a:rPr lang="ru-RU" sz="2400" dirty="0" smtClean="0">
                <a:latin typeface="SB Sans Text Thin" panose="020B0103040504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B Sans Text Thin" panose="020B0103040504020204" pitchFamily="34" charset="0"/>
              </a:rPr>
              <a:t>Формирование навыков сотрудничества, ответственности, высказывание своей точки зрения, умения слушать другого и давать конструктивную обратную связь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Включение педагогов в творческий поиск оптимальных методов в формировании социально – активной личности</a:t>
            </a:r>
            <a:endParaRPr lang="ru-RU" sz="2400" dirty="0" smtClean="0">
              <a:latin typeface="SB Sans Text Thin" panose="020B010304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/>
          <p:nvPr/>
        </p:nvSpPr>
        <p:spPr>
          <a:xfrm>
            <a:off x="707264" y="2005237"/>
            <a:ext cx="10794625" cy="22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КАКИЕ ЕСТЬ ВОПРОСЫ?</a:t>
            </a:r>
            <a:endParaRPr/>
          </a:p>
        </p:txBody>
      </p:sp>
      <p:pic>
        <p:nvPicPr>
          <p:cNvPr id="581" name="Google Shape;581;p25" descr="Справ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245" y="4318878"/>
            <a:ext cx="1216660" cy="121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66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1" y="1371600"/>
            <a:ext cx="9078686" cy="105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Актуальность проекта</a:t>
            </a: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Мы живем  в эпоху социальных перемен: меняются условия жизни, ценности, характер  отношений между поколениями. </a:t>
            </a: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 мире, где нет универсальных методов преодоления трудностей, где традиционные формы социальной интеграции не всегда успешны, всё большее значение приобретает значение личностного потенциала учащихся, их способности понимания себя, самоорганизации и </a:t>
            </a:r>
            <a:r>
              <a:rPr lang="ru-RU" altLang="ru-RU" sz="2000" dirty="0" err="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саморегуляции</a:t>
            </a: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Перестраивая среду школьной жизни, создавая такие условия обучения, в которых эмоциональный мир, опыт взаимодействия со сверстниками и взрослыми обладают ценностью и заслуживают внимания.</a:t>
            </a: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Организуя с детьми занятия, в ходе которых социально – эмоциональное развитие становится педагогической задачей.</a:t>
            </a: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0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4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8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1333657"/>
            <a:ext cx="10507695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Связь проекта с РЛП и средовым подходом </a:t>
            </a:r>
            <a:b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</a:b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 образованию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375822"/>
            <a:ext cx="10664826" cy="38106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Социальный компонент (взаимопонимание и удовлетворенность взаимоотношениями, преобладающее позитивное настроение, степень участия в формировании образовательного процесса, сплочённость и сознательность)</a:t>
            </a:r>
          </a:p>
          <a:p>
            <a:pPr marL="342900" indent="-3429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На изменения социального компонента направлен данный проект (расширение узкого понятия ученического диалогового сообщества до масштабов РДДМ)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19800"/>
            <a:ext cx="106648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Идея ПРОЕКТА</a:t>
            </a:r>
            <a:endParaRPr lang="ru-RU" altLang="ru-RU" sz="28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181188"/>
            <a:ext cx="10664826" cy="4005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342900" indent="-342900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Ключевой проблемой педагогов является недостаточный уровень осведомленности о технологиях, которые могут способствовать формированию и развитию социально - активной личности 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Через создание данной программы педагоги будут включены в творческий поиск, оптимальных методов в формировании социально – активной личности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40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4" y="1528354"/>
            <a:ext cx="9993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/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цель ПРОЕКТА</a:t>
            </a: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just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just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954" y="2338250"/>
            <a:ext cx="10541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SB Sans Text Thin" panose="020B0103040504020204" pitchFamily="34" charset="0"/>
            </a:endParaRPr>
          </a:p>
          <a:p>
            <a:r>
              <a:rPr lang="ru-RU" sz="2400" dirty="0" smtClean="0">
                <a:latin typeface="SB Sans Text Thin" panose="020B0103040504020204" pitchFamily="34" charset="0"/>
              </a:rPr>
              <a:t>Создание и сохранение условий для развития социально-активной личности учащихся, их личностного потенциала с учетом индивидуальных возможностей и способностей через образовательную, внеурочную деятельности.</a:t>
            </a:r>
          </a:p>
          <a:p>
            <a:endParaRPr lang="ru-RU" sz="2400" dirty="0" smtClean="0">
              <a:latin typeface="SB Sans Text Thin" panose="020B0103040504020204" pitchFamily="34" charset="0"/>
            </a:endParaRPr>
          </a:p>
          <a:p>
            <a:pPr algn="ctr"/>
            <a:endParaRPr lang="ru-RU" sz="2400" b="1" cap="all" dirty="0" smtClean="0">
              <a:solidFill>
                <a:srgbClr val="00642D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1289720"/>
            <a:ext cx="12166602" cy="45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ЗОНА ОТВЕТСТВЕННОСТИ 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" y="2342829"/>
            <a:ext cx="11425561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6899"/>
              </p:ext>
            </p:extLst>
          </p:nvPr>
        </p:nvGraphicFramePr>
        <p:xfrm>
          <a:off x="70338" y="1745229"/>
          <a:ext cx="11799277" cy="44952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3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2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8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4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318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Управленческая команда</a:t>
                      </a:r>
                      <a:r>
                        <a:rPr lang="ru-RU" baseline="0" dirty="0" smtClean="0"/>
                        <a:t> (ФИО)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ответственности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Командная работа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02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Привалова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паспорта</a:t>
                      </a:r>
                      <a:r>
                        <a:rPr lang="ru-RU" baseline="0" dirty="0" smtClean="0"/>
                        <a:t> проекта, разработчик  данной программы</a:t>
                      </a:r>
                      <a:endParaRPr lang="ru-RU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ru-RU" dirty="0" smtClean="0"/>
                        <a:t>Определение ключевых проблем и задач школы; планирование</a:t>
                      </a:r>
                      <a:r>
                        <a:rPr lang="ru-RU" baseline="0" dirty="0" smtClean="0"/>
                        <a:t> и составление программы воспитания ОО.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022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Плотникова Т.И.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- 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личностного потенциала</a:t>
                      </a:r>
                      <a:r>
                        <a:rPr lang="ru-RU" baseline="0" dirty="0" smtClean="0"/>
                        <a:t>, аналитическая справка по результатам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ru-RU" dirty="0" smtClean="0"/>
                        <a:t>Трофимова Л.В.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r>
                        <a:rPr lang="ru-RU" baseline="0" dirty="0" smtClean="0"/>
                        <a:t>  за размещение итогового проекта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14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Трерентьева</a:t>
                      </a:r>
                      <a:r>
                        <a:rPr lang="ru-RU" dirty="0" smtClean="0"/>
                        <a:t>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 защите презентации проекта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0097"/>
                  </a:ext>
                </a:extLst>
              </a:tr>
              <a:tr h="479022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Дружинина К.В.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Подготовка к защите презентации проекта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022500"/>
                  </a:ext>
                </a:extLst>
              </a:tr>
              <a:tr h="479022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Николаева В.И.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Подготовка к защите презентации проекта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391210"/>
                  </a:ext>
                </a:extLst>
              </a:tr>
              <a:tr h="36262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Блинова</a:t>
                      </a:r>
                      <a:r>
                        <a:rPr lang="ru-RU" baseline="0" dirty="0" smtClean="0"/>
                        <a:t> Т.Ю.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Подготовка к защите презентации проекта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5706945"/>
                  </a:ext>
                </a:extLst>
              </a:tr>
              <a:tr h="36262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Мамуркова</a:t>
                      </a:r>
                      <a:r>
                        <a:rPr lang="ru-RU" dirty="0" smtClean="0"/>
                        <a:t> С.В.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Подготовка к защите презентации проекта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534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3" y="1528354"/>
            <a:ext cx="96142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задачи ПРОЕКТА</a:t>
            </a:r>
          </a:p>
          <a:p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endParaRPr lang="ru-RU" altLang="ru-RU" sz="24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463" y="2413338"/>
            <a:ext cx="1005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B Sans Text Thin" panose="020B0103040504020204" pitchFamily="34" charset="0"/>
              </a:rPr>
              <a:t>1. Сформировать в коллективе атмосферу доверия и принятия</a:t>
            </a:r>
          </a:p>
          <a:p>
            <a:r>
              <a:rPr lang="ru-RU" sz="2400" dirty="0" smtClean="0">
                <a:latin typeface="SB Sans Text Thin" panose="020B0103040504020204" pitchFamily="34" charset="0"/>
              </a:rPr>
              <a:t>2. Познакомить с инструментами </a:t>
            </a:r>
            <a:r>
              <a:rPr lang="ru-RU" sz="2400" dirty="0" err="1" smtClean="0">
                <a:latin typeface="SB Sans Text Thin" panose="020B0103040504020204" pitchFamily="34" charset="0"/>
              </a:rPr>
              <a:t>саморегуляции</a:t>
            </a:r>
            <a:r>
              <a:rPr lang="ru-RU" sz="2400" dirty="0" smtClean="0">
                <a:latin typeface="SB Sans Text Thin" panose="020B0103040504020204" pitchFamily="34" charset="0"/>
              </a:rPr>
              <a:t> (управление эмоциональным состоянием и собственным благополучием) и самоорганизации (формулирование цели, планирования)</a:t>
            </a:r>
          </a:p>
          <a:p>
            <a:r>
              <a:rPr lang="ru-RU" sz="2400" dirty="0" smtClean="0">
                <a:latin typeface="SB Sans Text Thin" panose="020B0103040504020204" pitchFamily="34" charset="0"/>
              </a:rPr>
              <a:t>3. Способствовать формированию навыков сотрудничества, ответственности, продуктивному взаимодействию в группе, высказыванию своей точки зрения, умению выслушать другого и дать конструктивную обратную связь</a:t>
            </a:r>
          </a:p>
          <a:p>
            <a:r>
              <a:rPr lang="ru-RU" sz="2400" dirty="0" smtClean="0">
                <a:latin typeface="SB Sans Text Thin" panose="020B0103040504020204" pitchFamily="34" charset="0"/>
              </a:rPr>
              <a:t>4. Содействовать осознанию собственных желаний, устремлений и ценностей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280160"/>
            <a:ext cx="970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Планируемые результаты проекта</a:t>
            </a: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/>
            <a:endParaRPr lang="ru-RU" altLang="ru-RU" sz="28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343" y="1951672"/>
            <a:ext cx="93791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B Sans Text Thin" panose="020B0103040504020204" pitchFamily="34" charset="0"/>
              </a:rPr>
              <a:t>Формирование социально – активной личности с учетом индивидуальных возможностей учащихся </a:t>
            </a:r>
          </a:p>
          <a:p>
            <a:endParaRPr lang="ru-RU" altLang="ru-RU" sz="2800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r>
              <a:rPr lang="ru-RU" altLang="ru-RU" sz="28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Развитие профессиональных и личностных компетенций педагогов</a:t>
            </a:r>
          </a:p>
          <a:p>
            <a:endParaRPr lang="ru-RU" sz="2800" dirty="0" smtClean="0">
              <a:latin typeface="SB Sans Text Thin" panose="020B0103040504020204" pitchFamily="34" charset="0"/>
            </a:endParaRPr>
          </a:p>
          <a:p>
            <a:endParaRPr lang="ru-RU" sz="2800" dirty="0" smtClean="0">
              <a:latin typeface="SB Sans Text Thin" panose="020B0103040504020204" pitchFamily="34" charset="0"/>
            </a:endParaRPr>
          </a:p>
          <a:p>
            <a:endParaRPr lang="ru-RU" sz="2800" dirty="0" smtClean="0">
              <a:latin typeface="SB Sans Text Thin" panose="020B0103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08" y="1298575"/>
            <a:ext cx="1134518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Действия преподавателей в рамках 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разработки командного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87B1D8-1025-494F-8493-BDFCE0D224E6}"/>
              </a:ext>
            </a:extLst>
          </p:cNvPr>
          <p:cNvSpPr txBox="1"/>
          <p:nvPr/>
        </p:nvSpPr>
        <p:spPr>
          <a:xfrm>
            <a:off x="779462" y="2274838"/>
            <a:ext cx="10664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B Sans Text Thin" panose="020B0103040504020204" pitchFamily="34" charset="-52"/>
              </a:rPr>
              <a:t>- Исследовалась школьная среда и условия обучения детей</a:t>
            </a:r>
            <a:endParaRPr lang="ru-RU" sz="2000" dirty="0">
              <a:latin typeface="SB Sans Text Thin" panose="020B0103040504020204" pitchFamily="34" charset="-52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SB Sans Text Thin" panose="020B0103040504020204" pitchFamily="34" charset="-52"/>
              </a:rPr>
              <a:t> Разрабатывалась программа по созданию таких условий обучения, в которых эмоциональный мир, опыт взаимодействия со сверстниками и взрослыми обладает ценностью</a:t>
            </a:r>
            <a:endParaRPr lang="ru-RU" sz="2000" dirty="0">
              <a:latin typeface="SB Sans Text Thin" panose="020B0103040504020204" pitchFamily="34" charset="-52"/>
            </a:endParaRPr>
          </a:p>
          <a:p>
            <a:pPr>
              <a:buFontTx/>
              <a:buChar char="-"/>
            </a:pPr>
            <a:r>
              <a:rPr lang="ru-RU" altLang="ru-RU" sz="2000" dirty="0" smtClean="0">
                <a:latin typeface="SB Sans Text Thin" panose="020B0103040504020204" pitchFamily="34" charset="-52"/>
                <a:ea typeface="FedraSansPro-Light" panose="020B0303040000020004" pitchFamily="34" charset="0"/>
                <a:cs typeface="SB Sans Text Thin" panose="020B0103040504020204" pitchFamily="34" charset="0"/>
              </a:rPr>
              <a:t> Анализировался </a:t>
            </a: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уровень осведомленности о технологиях, которые могут способствовать формированию и развитию социально - активной личности и потребность в повышении квалификации педагогов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SB Sans Text Thin" panose="020B0103040504020204" pitchFamily="34" charset="0"/>
              </a:rPr>
              <a:t> Выявилась </a:t>
            </a:r>
            <a:r>
              <a:rPr lang="ru-RU" sz="2000" dirty="0" smtClean="0">
                <a:latin typeface="SB Sans Text Thin" panose="020B0103040504020204" pitchFamily="34" charset="-52"/>
              </a:rPr>
              <a:t>высокая заинтересованность педагогов в формировании социально – активной личности учащихся через образовательный процесс и внеурочную деятельность</a:t>
            </a:r>
            <a:endParaRPr lang="ru-RU" sz="2000" dirty="0">
              <a:latin typeface="SB Sans Text Thin" panose="020B0103040504020204" pitchFamily="34" charset="-52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SB Sans Text Thin" panose="020B0103040504020204" pitchFamily="34" charset="-52"/>
              </a:rPr>
              <a:t> В следствии педагоги стали интересоваться инновационными технологиями, способствующие формированию и развитию социально – активной личности учащихся</a:t>
            </a:r>
            <a:endParaRPr lang="ru-RU" sz="2000" dirty="0">
              <a:latin typeface="SB Sans Text Thin" panose="020B01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0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754</Words>
  <Application>Microsoft Office PowerPoint</Application>
  <PresentationFormat>Произвольный</PresentationFormat>
  <Paragraphs>113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пк</cp:lastModifiedBy>
  <cp:revision>107</cp:revision>
  <dcterms:created xsi:type="dcterms:W3CDTF">2021-05-31T10:14:14Z</dcterms:created>
  <dcterms:modified xsi:type="dcterms:W3CDTF">2023-04-07T00:20:20Z</dcterms:modified>
</cp:coreProperties>
</file>