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1" r:id="rId2"/>
    <p:sldId id="289" r:id="rId3"/>
    <p:sldId id="290" r:id="rId4"/>
    <p:sldId id="301" r:id="rId5"/>
    <p:sldId id="307" r:id="rId6"/>
    <p:sldId id="296" r:id="rId7"/>
    <p:sldId id="297" r:id="rId8"/>
    <p:sldId id="294" r:id="rId9"/>
    <p:sldId id="262" r:id="rId10"/>
    <p:sldId id="310" r:id="rId11"/>
    <p:sldId id="308" r:id="rId12"/>
    <p:sldId id="298" r:id="rId13"/>
    <p:sldId id="309" r:id="rId14"/>
    <p:sldId id="305" r:id="rId15"/>
    <p:sldId id="300" r:id="rId16"/>
    <p:sldId id="292" r:id="rId17"/>
    <p:sldId id="306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4694"/>
  </p:normalViewPr>
  <p:slideViewPr>
    <p:cSldViewPr snapToGrid="0" snapToObjects="1">
      <p:cViewPr>
        <p:scale>
          <a:sx n="60" d="100"/>
          <a:sy n="60" d="100"/>
        </p:scale>
        <p:origin x="-93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\Downloads\&#1058;&#1072;&#1073;&#1083;&#1080;&#1094;&#1072;%20&#1087;&#1086;%20&#1082;&#1091;&#1088;&#1089;&#1072;&#1084;_&#1094;&#1074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wnloads\&#1058;&#1072;&#1073;&#1083;&#1080;&#1094;&#1072;%20&#1087;&#1086;%20&#1082;&#1091;&#1088;&#1089;&#1072;&#1084;_&#1094;&#1074;&#1077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wnloads\&#1058;&#1072;&#1073;&#1083;&#1080;&#1094;&#1072;%20&#1087;&#1086;%20&#1082;&#1091;&#1088;&#1089;&#1072;&#1084;_&#1094;&#1074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'Стартовый мониторинг 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'Стартовый мониторинг '!$B$44:$B$47</c:f>
              <c:numCache>
                <c:formatCode>0</c:formatCode>
                <c:ptCount val="4"/>
                <c:pt idx="0">
                  <c:v>68.333333333333286</c:v>
                </c:pt>
                <c:pt idx="1">
                  <c:v>66.666666666666671</c:v>
                </c:pt>
                <c:pt idx="2">
                  <c:v>31.666666666666668</c:v>
                </c:pt>
                <c:pt idx="3">
                  <c:v>33.333333333333336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7B-86C6-5AD302D3252D}"/>
            </c:ext>
          </c:extLst>
        </c:ser>
        <c:dLbls>
          <c:showVal val="1"/>
        </c:dLbls>
        <c:axId val="113729536"/>
        <c:axId val="113731072"/>
      </c:radarChart>
      <c:catAx>
        <c:axId val="11372953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113731072"/>
        <c:crosses val="autoZero"/>
        <c:auto val="1"/>
        <c:lblAlgn val="ctr"/>
        <c:lblOffset val="100"/>
      </c:catAx>
      <c:valAx>
        <c:axId val="113731072"/>
        <c:scaling>
          <c:orientation val="minMax"/>
          <c:max val="100"/>
          <c:min val="0"/>
        </c:scaling>
        <c:axPos val="l"/>
        <c:majorGridlines/>
        <c:minorGridlines/>
        <c:numFmt formatCode="0" sourceLinked="1"/>
        <c:majorTickMark val="none"/>
        <c:tickLblPos val="nextTo"/>
        <c:crossAx val="113729536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</c:formatCode>
                <c:ptCount val="4"/>
                <c:pt idx="0">
                  <c:v>21.111111111111125</c:v>
                </c:pt>
                <c:pt idx="1">
                  <c:v>45.555555555555557</c:v>
                </c:pt>
                <c:pt idx="2">
                  <c:v>22.777777777777779</c:v>
                </c:pt>
                <c:pt idx="3">
                  <c:v>10.555555555555564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/>
    </c:legend>
    <c:plotVisOnly val="1"/>
    <c:dispBlanksAs val="zero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/>
      <c:radarChart>
        <c:radarStyle val="marker"/>
        <c:ser>
          <c:idx val="0"/>
          <c:order val="0"/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chemeClr val="accent1"/>
                </a:solidFill>
              </a:ln>
            </c:spPr>
          </c:marker>
          <c:cat>
            <c:strRef>
              <c:f>'Стартовый мониторинг '!$A$76:$A$87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'!$B$76:$B$87</c:f>
              <c:numCache>
                <c:formatCode>General</c:formatCode>
                <c:ptCount val="12"/>
                <c:pt idx="0">
                  <c:v>2.72</c:v>
                </c:pt>
                <c:pt idx="1">
                  <c:v>3.7600000000000002</c:v>
                </c:pt>
                <c:pt idx="2">
                  <c:v>2.74</c:v>
                </c:pt>
                <c:pt idx="3">
                  <c:v>4.78</c:v>
                </c:pt>
                <c:pt idx="4">
                  <c:v>2.7</c:v>
                </c:pt>
                <c:pt idx="5">
                  <c:v>4.3</c:v>
                </c:pt>
                <c:pt idx="6">
                  <c:v>2.92</c:v>
                </c:pt>
                <c:pt idx="7">
                  <c:v>2.21</c:v>
                </c:pt>
                <c:pt idx="8">
                  <c:v>2.8</c:v>
                </c:pt>
                <c:pt idx="9">
                  <c:v>4.3199999999999985</c:v>
                </c:pt>
                <c:pt idx="10">
                  <c:v>7.46</c:v>
                </c:pt>
                <c:pt idx="11">
                  <c:v>7.72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36-4507-8F9B-9377726C1A4A}"/>
            </c:ext>
          </c:extLst>
        </c:ser>
        <c:axId val="113665536"/>
        <c:axId val="113667456"/>
      </c:radarChart>
      <c:catAx>
        <c:axId val="113665536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3667456"/>
        <c:crosses val="autoZero"/>
        <c:auto val="1"/>
        <c:lblAlgn val="ctr"/>
        <c:lblOffset val="100"/>
      </c:catAx>
      <c:valAx>
        <c:axId val="11366745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13665536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0.32394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8114" y="795624"/>
          <a:ext cx="1163009" cy="292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8E8A0-995F-4C51-B9E0-537EC03A055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9C88-38AE-40EA-9214-B2FC4DD86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=""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">
  <p:cSld name="1_универсальны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9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9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9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4">
  <p:cSld name="1_универсальный 4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8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8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8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19" name="Google Shape;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37B25A1-109D-8040-9A39-1E92F70EB70E}"/>
              </a:ext>
            </a:extLst>
          </p:cNvPr>
          <p:cNvSpPr/>
          <p:nvPr/>
        </p:nvSpPr>
        <p:spPr>
          <a:xfrm>
            <a:off x="4556234" y="1287267"/>
            <a:ext cx="56775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Школа – территория успеха</a:t>
            </a:r>
            <a:endParaRPr lang="ru-RU" sz="6000" b="1" dirty="0">
              <a:solidFill>
                <a:schemeClr val="bg1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81A4581-018A-3149-A717-8978C96512D3}"/>
              </a:ext>
            </a:extLst>
          </p:cNvPr>
          <p:cNvSpPr/>
          <p:nvPr/>
        </p:nvSpPr>
        <p:spPr>
          <a:xfrm>
            <a:off x="4846656" y="4470161"/>
            <a:ext cx="59165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АВТОРЫ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МОУ ИРМО «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Листвянская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СОШ»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Евстафьева А.В., директор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Пляскина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Т.В., заместитель директора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Асманова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А.А., заведующий ЦО «Точка роста»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8" name="Рисунок 7" descr="эмблема 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4256" y="501125"/>
            <a:ext cx="1583084" cy="1572284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1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959"/>
            <a:ext cx="113451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РЕСУРСНОЕ ОБЕСПЕЧЕНИЕ ПРОЕКТА </a:t>
            </a:r>
          </a:p>
        </p:txBody>
      </p:sp>
      <p:sp>
        <p:nvSpPr>
          <p:cNvPr id="17" name="Shape 485">
            <a:extLst>
              <a:ext uri="{FF2B5EF4-FFF2-40B4-BE49-F238E27FC236}">
                <a16:creationId xmlns="" xmlns:a16="http://schemas.microsoft.com/office/drawing/2014/main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63" y="2551099"/>
            <a:ext cx="11345183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/>
            <a:r>
              <a:rPr lang="ru-RU" altLang="ru-RU" sz="2661" b="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Риски </a:t>
            </a:r>
            <a:r>
              <a:rPr lang="ru-RU" altLang="ru-RU" sz="2661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проекта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: </a:t>
            </a:r>
            <a:r>
              <a:rPr lang="ru-RU" sz="2800" dirty="0" smtClean="0"/>
              <a:t>низкая социальная активность учащихся и родителей;</a:t>
            </a:r>
          </a:p>
          <a:p>
            <a:pPr algn="just"/>
            <a:r>
              <a:rPr lang="ru-RU" sz="2800" dirty="0" smtClean="0"/>
              <a:t>нехватка профессиональных педагогических кадров, готовых к инновации; материально-техническое оснащение.</a:t>
            </a:r>
          </a:p>
          <a:p>
            <a:pPr algn="just"/>
            <a:r>
              <a:rPr lang="ru-RU" sz="2800" b="1" dirty="0" smtClean="0"/>
              <a:t>Ресурсы</a:t>
            </a:r>
            <a:r>
              <a:rPr lang="ru-RU" sz="2800" dirty="0" smtClean="0"/>
              <a:t>: наличие лидеров Совета учащихся, родительского комитета; наличие УМК и сопровождение инициативной рабочей группы и управленческой команды; привлечение внебюджетных средств.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959"/>
            <a:ext cx="113451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 чему стремимся?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7" name="Shape 485">
            <a:extLst>
              <a:ext uri="{FF2B5EF4-FFF2-40B4-BE49-F238E27FC236}">
                <a16:creationId xmlns="" xmlns:a16="http://schemas.microsoft.com/office/drawing/2014/main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64" y="1986451"/>
            <a:ext cx="11143292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lvl="0" algn="just"/>
            <a:r>
              <a:rPr lang="ru-RU" sz="2400" dirty="0" smtClean="0"/>
              <a:t>1.Введение УМК «Развитие личностного потенциала подростков» во внеурочную деятельность школьников окажет позитивное влияние на их личностное развитие, творческую и социальную активность.</a:t>
            </a:r>
          </a:p>
          <a:p>
            <a:pPr algn="just"/>
            <a:r>
              <a:rPr lang="ru-RU" sz="2400" dirty="0" smtClean="0"/>
              <a:t> 2.Реализация программы развития личностно-развивающей образовательной среды  будет способствовать развитию профессиональных и личностных компетенций педагогов.</a:t>
            </a:r>
          </a:p>
          <a:p>
            <a:pPr algn="just"/>
            <a:r>
              <a:rPr lang="ru-RU" sz="2400" dirty="0" smtClean="0"/>
              <a:t> 3.Преобразования пространственно-предметной среды школы позволят трансформировать имеющееся пространство и сплотить активных ребят (создать ученическое диалоговое сообщество).</a:t>
            </a:r>
          </a:p>
          <a:p>
            <a:pPr algn="just"/>
            <a:r>
              <a:rPr lang="ru-RU" sz="2400" dirty="0" smtClean="0"/>
              <a:t> 4.Создание ученического диалогового сообщества будет способствовать более активному внедрению в организационную структуру школы элементов самоуправления и </a:t>
            </a:r>
            <a:r>
              <a:rPr lang="ru-RU" sz="2400" dirty="0" err="1" smtClean="0"/>
              <a:t>соуправления</a:t>
            </a:r>
            <a:r>
              <a:rPr lang="ru-RU" sz="2400" dirty="0" smtClean="0"/>
              <a:t>, повышению социальной активности учащихся.</a:t>
            </a:r>
          </a:p>
          <a:p>
            <a:pPr algn="just"/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/>
              <a:t> </a:t>
            </a:r>
          </a:p>
          <a:p>
            <a:pPr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1289720"/>
            <a:ext cx="1216660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оценка ПРОЕКТА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="" xmlns:a16="http://schemas.microsoft.com/office/drawing/2014/main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" y="2032472"/>
            <a:ext cx="11425561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Увеличение количества участников внеурочных и внешкольных мероприятий (мониторинг);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Повышение показателя уровня удовлетворенности условиями ОО (педагоги, родители, учащиеся) (диагностика, анкетирование);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Изменение показателей образовательной среды (творческая среда; широта, активность, </a:t>
            </a:r>
            <a:r>
              <a:rPr lang="ru-RU" altLang="ru-RU" sz="2661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осознаваемость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, эмоциональность).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Для </a:t>
            </a: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оценки результатов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проекта могут быть приглашены специалисты ГАУ ДПО «ИРО»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69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1289720"/>
            <a:ext cx="12166602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ЗОНА ОТВЕТСТВЕННОСТИ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УПРАВЛЕНЧЕСКОЙ КОМАНДЫ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1" name="Shape 485">
            <a:extLst>
              <a:ext uri="{FF2B5EF4-FFF2-40B4-BE49-F238E27FC236}">
                <a16:creationId xmlns="" xmlns:a16="http://schemas.microsoft.com/office/drawing/2014/main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" y="2342829"/>
            <a:ext cx="11425561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7629" y="2484723"/>
          <a:ext cx="10776605" cy="3937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9870"/>
                <a:gridCol w="1883784"/>
                <a:gridCol w="4903076"/>
                <a:gridCol w="2159875"/>
              </a:tblGrid>
              <a:tr h="780222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Управленческая команда</a:t>
                      </a:r>
                      <a:r>
                        <a:rPr lang="ru-RU" baseline="0" dirty="0" smtClean="0"/>
                        <a:t> (ФИО)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ответственности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Командная работа</a:t>
                      </a:r>
                      <a:endParaRPr lang="ru-RU" dirty="0"/>
                    </a:p>
                  </a:txBody>
                  <a:tcPr/>
                </a:tc>
              </a:tr>
              <a:tr h="780222">
                <a:tc>
                  <a:txBody>
                    <a:bodyPr/>
                    <a:lstStyle/>
                    <a:p>
                      <a:r>
                        <a:rPr lang="ru-RU" dirty="0" smtClean="0"/>
                        <a:t>Евстафьева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паспорта</a:t>
                      </a:r>
                      <a:r>
                        <a:rPr lang="ru-RU" baseline="0" dirty="0" smtClean="0"/>
                        <a:t> проекта, дорожной карты реализации программы «Школа – территория успеха» на 2023-2026 </a:t>
                      </a:r>
                      <a:r>
                        <a:rPr lang="ru-RU" baseline="0" dirty="0" err="1" smtClean="0"/>
                        <a:t>уч.г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Определение ключевых проблем и задач школы; планирование</a:t>
                      </a:r>
                      <a:r>
                        <a:rPr lang="ru-RU" baseline="0" dirty="0" smtClean="0"/>
                        <a:t> и составление управленческого проекта.</a:t>
                      </a:r>
                      <a:endParaRPr lang="ru-RU" dirty="0"/>
                    </a:p>
                  </a:txBody>
                  <a:tcPr/>
                </a:tc>
              </a:tr>
              <a:tr h="78022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Пляскина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директора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 защите презентации проекта  «Школа – территория успеха»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022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Асманова</a:t>
                      </a:r>
                      <a:r>
                        <a:rPr lang="ru-RU" dirty="0" smtClean="0"/>
                        <a:t>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ЦО «Точка роста»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Входная диагностика определения</a:t>
                      </a:r>
                      <a:r>
                        <a:rPr lang="ru-RU" baseline="0" dirty="0" smtClean="0"/>
                        <a:t> типа образовательной среды и ключевых показателей по  </a:t>
                      </a:r>
                      <a:r>
                        <a:rPr lang="ru-RU" baseline="0" dirty="0" err="1" smtClean="0"/>
                        <a:t>В.А.Ясвину</a:t>
                      </a:r>
                      <a:r>
                        <a:rPr lang="ru-RU" baseline="0" dirty="0" smtClean="0"/>
                        <a:t> (участники образовательных отношений); аналитическая справка по результатам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3869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/>
          <p:nvPr/>
        </p:nvSpPr>
        <p:spPr>
          <a:xfrm>
            <a:off x="93809" y="1251409"/>
            <a:ext cx="12004382" cy="5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ДОРОЖНАЯ КАРТА </a:t>
            </a:r>
            <a:r>
              <a:rPr lang="ru-RU" sz="3600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</p:txBody>
      </p:sp>
      <p:sp>
        <p:nvSpPr>
          <p:cNvPr id="529" name="Google Shape;529;p21"/>
          <p:cNvSpPr/>
          <p:nvPr/>
        </p:nvSpPr>
        <p:spPr>
          <a:xfrm>
            <a:off x="689465" y="2267135"/>
            <a:ext cx="11913132" cy="36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16897" marR="159256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597"/>
              <a:buFont typeface="Arial"/>
              <a:buNone/>
            </a:pPr>
            <a:endParaRPr sz="15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None/>
            </a:pPr>
            <a:endParaRPr sz="159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21"/>
          <p:cNvSpPr/>
          <p:nvPr/>
        </p:nvSpPr>
        <p:spPr>
          <a:xfrm>
            <a:off x="660355" y="1897123"/>
            <a:ext cx="3282448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гг. (1-й год реализации проекта)</a:t>
            </a: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4051263" y="1912889"/>
            <a:ext cx="3435759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 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гг. (2-й год реализации проекта)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1"/>
          <p:cNvSpPr/>
          <p:nvPr/>
        </p:nvSpPr>
        <p:spPr>
          <a:xfrm>
            <a:off x="7704713" y="1928655"/>
            <a:ext cx="3658157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гг. (3-й год реализации проекта)</a:t>
            </a:r>
            <a:endParaRPr dirty="0"/>
          </a:p>
        </p:txBody>
      </p:sp>
      <p:sp>
        <p:nvSpPr>
          <p:cNvPr id="533" name="Google Shape;533;p21"/>
          <p:cNvSpPr txBox="1"/>
          <p:nvPr/>
        </p:nvSpPr>
        <p:spPr>
          <a:xfrm>
            <a:off x="7704713" y="3783724"/>
            <a:ext cx="3121197" cy="230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1.Методический семинар «Реализация программы по развитию личностного потенциала «Школа-территория успеха»  (обмен опытом)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Контрольный мониторинг, диагностика реализации проекта</a:t>
            </a:r>
            <a:endParaRPr dirty="0"/>
          </a:p>
        </p:txBody>
      </p:sp>
      <p:sp>
        <p:nvSpPr>
          <p:cNvPr id="537" name="Google Shape;537;p21"/>
          <p:cNvSpPr txBox="1"/>
          <p:nvPr/>
        </p:nvSpPr>
        <p:spPr>
          <a:xfrm>
            <a:off x="4170538" y="3783724"/>
            <a:ext cx="2840492" cy="255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1.Использование УМК «Развитие личностного потенциала подростков»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Фестиваль методических идей «Школа-территория успеха»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3.Промежуточный мониторинг, диагностика реализации проекта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1"/>
          <p:cNvSpPr txBox="1"/>
          <p:nvPr/>
        </p:nvSpPr>
        <p:spPr>
          <a:xfrm>
            <a:off x="660355" y="3547234"/>
            <a:ext cx="3091838" cy="328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1.Создание творческой группы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Педагогов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2.Разработка управленческого проекта «Школа – территория успеха»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3.Внедрение УМК «Развитие личностного потенциала подростков»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4.Обновление Программы воспитания до 01.09.2023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Трансформация пространства (комната детских инициатив)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895A6DEC-42B2-4042-BDFF-DE320EA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3596"/>
            <a:ext cx="1137519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СПИСОК ЗНАЧИМЫХ ПРОДУКТОВ ПРОЕКТА</a:t>
            </a:r>
          </a:p>
        </p:txBody>
      </p:sp>
      <p:sp>
        <p:nvSpPr>
          <p:cNvPr id="5" name="Shape 485">
            <a:extLst>
              <a:ext uri="{FF2B5EF4-FFF2-40B4-BE49-F238E27FC236}">
                <a16:creationId xmlns="" xmlns:a16="http://schemas.microsoft.com/office/drawing/2014/main" id="{79269645-E4F3-4225-85E3-0AA3BFA5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62" y="2191407"/>
            <a:ext cx="11375194" cy="4024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События: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Фестиваль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методических идей «Школа – территория успеха»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Методический семинар </a:t>
            </a:r>
            <a:r>
              <a:rPr lang="ru-RU" sz="266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«Реализация программы по развитию личностного потенциала «Школа-территория успеха»  (обмен опытом</a:t>
            </a:r>
            <a:r>
              <a:rPr lang="ru-RU" sz="266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0" dirty="0" smtClean="0">
                <a:solidFill>
                  <a:schemeClr val="dk1"/>
                </a:solidFill>
                <a:latin typeface="Arial"/>
                <a:ea typeface="FedraSansPro-Light" panose="020B0303040000020004" pitchFamily="34" charset="0"/>
                <a:cs typeface="Arial"/>
                <a:sym typeface="Arial"/>
              </a:rPr>
              <a:t>Продукты (ресурсный пакет):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0" dirty="0" smtClean="0">
                <a:solidFill>
                  <a:schemeClr val="dk1"/>
                </a:solidFill>
                <a:latin typeface="Arial"/>
                <a:ea typeface="FedraSansPro-Light" panose="020B0303040000020004" pitchFamily="34" charset="0"/>
                <a:cs typeface="Arial"/>
                <a:sym typeface="Arial"/>
              </a:rPr>
              <a:t>УМК «Развитие личностного потенциала подростков»</a:t>
            </a:r>
            <a:r>
              <a:rPr lang="ru-RU" altLang="ru-RU" sz="266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endParaRPr lang="ru-RU" altLang="ru-RU" sz="266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7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895A6DEC-42B2-4042-BDFF-DE320EA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901"/>
            <a:ext cx="11375194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УПРАВЛЕНЧЕСКОЕ СОПРОВОЖДЕНИЕ ПРОЕКТА.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ИНФОРМИРОВАНИЕ СООБЩЕСТВА О ПРОЕКТЕ</a:t>
            </a:r>
          </a:p>
        </p:txBody>
      </p:sp>
      <p:sp>
        <p:nvSpPr>
          <p:cNvPr id="22" name="Shape 485">
            <a:extLst>
              <a:ext uri="{FF2B5EF4-FFF2-40B4-BE49-F238E27FC236}">
                <a16:creationId xmlns="" xmlns:a16="http://schemas.microsoft.com/office/drawing/2014/main" id="{102F0AD3-A5FF-8345-82CC-5B872B99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62" y="2684704"/>
            <a:ext cx="11375194" cy="4024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Обновление Программы воспитания ОО, плана ВД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Мониторинг воспитательных мероприятий, диагностика уровня удовлетворенности, «открытая стена» рейтинга активистов (классов)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Информирование о проекте через страницу официального сайта школы (раздел проекта), </a:t>
            </a:r>
            <a:r>
              <a:rPr lang="en-US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c</a:t>
            </a:r>
            <a:r>
              <a:rPr lang="ru-RU" altLang="ru-RU" sz="2661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траницы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школы в </a:t>
            </a:r>
            <a:r>
              <a:rPr lang="en-US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VK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,</a:t>
            </a:r>
            <a:r>
              <a:rPr lang="en-US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на родительских собраниях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42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/>
          <p:nvPr/>
        </p:nvSpPr>
        <p:spPr>
          <a:xfrm>
            <a:off x="707264" y="2005237"/>
            <a:ext cx="10794625" cy="22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КАКИЕ ЕСТЬ ВОПРОСЫ?</a:t>
            </a:r>
            <a:endParaRPr/>
          </a:p>
        </p:txBody>
      </p:sp>
      <p:pic>
        <p:nvPicPr>
          <p:cNvPr id="581" name="Google Shape;581;p25" descr="Справ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245" y="4318878"/>
            <a:ext cx="1216660" cy="12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657"/>
            <a:ext cx="11287158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="" xmlns:a16="http://schemas.microsoft.com/office/drawing/2014/main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6" y="2375822"/>
            <a:ext cx="11487700" cy="42756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Школа 1970г., 206 учащихся, расположение на берегу оз.Байкал, 1 смена (12 классов, наполняемость от 5 (ОВЗ) до 26 учащихся)</a:t>
            </a:r>
            <a:endParaRPr lang="ru-RU" altLang="ru-RU" sz="28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800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Социокультурные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объекты: Байкальский музей, МУК КСК, БПСО МЧС (сотрудничество)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Проекты «</a:t>
            </a:r>
            <a:r>
              <a:rPr lang="ru-RU" altLang="ru-RU" sz="2800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Экошколы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/Зеленый флаг»,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«Юный спасатель», «</a:t>
            </a:r>
            <a:r>
              <a:rPr lang="ru-RU" altLang="ru-RU" sz="2800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Юнармия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», ЦО «Точка роста»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24 педагога (средний возраст – 53 года,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молодой специалист – 1; кадровая необходимость)</a:t>
            </a:r>
            <a:endParaRPr lang="ru-RU" altLang="ru-RU" sz="28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4" name="Содержимое 3" descr="image-0-02-04-bbe01f11293d47bcc9922e8bea156c778f93d053d8325dfa1e70b54ff43fe4a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344" y="3900981"/>
            <a:ext cx="2832431" cy="212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9179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788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выводы по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итогам исследования </a:t>
            </a:r>
            <a:r>
              <a:rPr lang="ru-RU" altLang="ru-RU" sz="20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СРЕДЫ ОО</a:t>
            </a:r>
          </a:p>
        </p:txBody>
      </p:sp>
      <p:sp>
        <p:nvSpPr>
          <p:cNvPr id="7" name="Shape 485">
            <a:extLst>
              <a:ext uri="{FF2B5EF4-FFF2-40B4-BE49-F238E27FC236}">
                <a16:creationId xmlns="" xmlns:a16="http://schemas.microsoft.com/office/drawing/2014/main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4067503"/>
            <a:ext cx="11370499" cy="4844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  <a:p>
            <a:pPr marL="270380" indent="-270380" algn="ctr">
              <a:lnSpc>
                <a:spcPct val="90000"/>
              </a:lnSpc>
              <a:spcBef>
                <a:spcPts val="1597"/>
              </a:spcBef>
              <a:buClr>
                <a:srgbClr val="F69200"/>
              </a:buClr>
              <a:buSzPct val="100000"/>
            </a:pPr>
            <a:r>
              <a:rPr lang="ru-RU" altLang="ru-RU" sz="3193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endParaRPr lang="ru-RU" altLang="ru-RU" sz="319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(тип </a:t>
            </a: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среды по 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В.А. </a:t>
            </a:r>
            <a:r>
              <a:rPr lang="ru-RU" altLang="ru-RU" sz="2400" dirty="0" err="1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)</a:t>
            </a:r>
            <a:endParaRPr lang="ru-RU" altLang="ru-RU" sz="24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490068" y="1923392"/>
          <a:ext cx="5516594" cy="335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6311105" y="1923392"/>
          <a:ext cx="5549462" cy="335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360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788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выводы по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итогам исследования </a:t>
            </a:r>
            <a:r>
              <a:rPr lang="ru-RU" altLang="ru-RU" sz="20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СРЕДЫ ОО</a:t>
            </a:r>
          </a:p>
        </p:txBody>
      </p:sp>
      <p:sp>
        <p:nvSpPr>
          <p:cNvPr id="7" name="Shape 485">
            <a:extLst>
              <a:ext uri="{FF2B5EF4-FFF2-40B4-BE49-F238E27FC236}">
                <a16:creationId xmlns="" xmlns:a16="http://schemas.microsoft.com/office/drawing/2014/main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4067503"/>
            <a:ext cx="11370499" cy="4844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  <a:p>
            <a:pPr marL="270380" indent="-270380" algn="ctr">
              <a:lnSpc>
                <a:spcPct val="90000"/>
              </a:lnSpc>
              <a:spcBef>
                <a:spcPts val="1597"/>
              </a:spcBef>
              <a:buClr>
                <a:srgbClr val="F69200"/>
              </a:buClr>
              <a:buSzPct val="100000"/>
            </a:pPr>
            <a:r>
              <a:rPr lang="ru-RU" altLang="ru-RU" sz="3193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endParaRPr lang="ru-RU" altLang="ru-RU" sz="319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(параметры среды по 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В.А. </a:t>
            </a:r>
            <a:r>
              <a:rPr lang="ru-RU" altLang="ru-RU" sz="2400" dirty="0" err="1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)</a:t>
            </a:r>
            <a:endParaRPr lang="ru-RU" altLang="ru-RU" sz="24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5000000}"/>
              </a:ext>
            </a:extLst>
          </p:cNvPr>
          <p:cNvGraphicFramePr>
            <a:graphicFrameLocks/>
          </p:cNvGraphicFramePr>
          <p:nvPr/>
        </p:nvGraphicFramePr>
        <p:xfrm>
          <a:off x="1" y="1040524"/>
          <a:ext cx="5628290" cy="52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11105" y="1923392"/>
          <a:ext cx="4531708" cy="33580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72865"/>
                <a:gridCol w="1358843"/>
              </a:tblGrid>
              <a:tr h="38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Широта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2,72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7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/>
                        <a:t>Интенсивность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3,76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/>
                        <a:t>Осознаваемость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2,74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Обобщенность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4,78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Эмоциональность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err="1"/>
                        <a:t>Доминантность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4,3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Когерентность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2,92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Активность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2,21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/>
                        <a:t>Мобильность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Структурированность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4,32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Безопасность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7,46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Устойчивость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7,72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60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788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ПРОЕКТИРОВАНИЕ РАЗВИТИЯ ШКОЛЬНОЙ СРЕДЫ НА ОСНОВЕ СИСТЕМНЫХ ПАРАМЕТРОВ</a:t>
            </a:r>
            <a:endParaRPr lang="ru-RU" altLang="ru-RU" sz="20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="" xmlns:a16="http://schemas.microsoft.com/office/drawing/2014/main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4067503"/>
            <a:ext cx="11370499" cy="4844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  <a:p>
            <a:pPr marL="270380" indent="-270380" algn="ctr">
              <a:lnSpc>
                <a:spcPct val="90000"/>
              </a:lnSpc>
              <a:spcBef>
                <a:spcPts val="1597"/>
              </a:spcBef>
              <a:buClr>
                <a:srgbClr val="F69200"/>
              </a:buClr>
              <a:buSzPct val="100000"/>
            </a:pPr>
            <a:r>
              <a:rPr lang="ru-RU" altLang="ru-RU" sz="3193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endParaRPr lang="ru-RU" altLang="ru-RU" sz="319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1341" y="1853266"/>
          <a:ext cx="10357942" cy="4581275"/>
        </p:xfrm>
        <a:graphic>
          <a:graphicData uri="http://schemas.openxmlformats.org/drawingml/2006/table">
            <a:tbl>
              <a:tblPr/>
              <a:tblGrid>
                <a:gridCol w="2743100"/>
                <a:gridCol w="1053350"/>
                <a:gridCol w="1053350"/>
                <a:gridCol w="1163074"/>
                <a:gridCol w="1053350"/>
                <a:gridCol w="1053350"/>
                <a:gridCol w="1185018"/>
                <a:gridCol w="1053350"/>
              </a:tblGrid>
              <a:tr h="40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очень низкий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ниже среднего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выше среднего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высокий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очень высокий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6-7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7-10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10-13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Широта     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2,72     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Интенсивность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3,72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Осознаваемость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                                               2,74 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3,74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Обобщенность                   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4,78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5,78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Эмоциональность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                                                 2,7 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 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1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Доминантность              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4,3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    5,3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Когерентность                                                                         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2,92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3,92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Активность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2,21 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3,21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Мобильность 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2,8 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1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Структурированность                                                                           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4,32  </a:t>
                      </a:r>
                      <a:r>
                        <a:rPr lang="ru-RU" sz="1600" b="0" i="0" u="none" strike="noStrike" dirty="0">
                          <a:solidFill>
                            <a:srgbClr val="385723"/>
                          </a:solidFill>
                          <a:latin typeface="Calibri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Безопасность  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                 7,46    </a:t>
                      </a:r>
                      <a:r>
                        <a:rPr lang="ru-RU" sz="1600" b="0" i="0" u="none" strike="noStrike" dirty="0">
                          <a:solidFill>
                            <a:srgbClr val="385723"/>
                          </a:solidFill>
                          <a:latin typeface="Calibri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Устойчивость                                                                                                                                            </a:t>
                      </a:r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7,72  </a:t>
                      </a:r>
                      <a:r>
                        <a:rPr lang="ru-RU" sz="1600" b="0" i="0" u="none" strike="noStrike">
                          <a:solidFill>
                            <a:srgbClr val="385723"/>
                          </a:solidFill>
                          <a:latin typeface="Calibri"/>
                        </a:rPr>
                        <a:t>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91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18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Текущее состояние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385723"/>
                          </a:solidFill>
                          <a:latin typeface="Calibri"/>
                        </a:rPr>
                        <a:t>Проектное состояние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609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1834336"/>
            <a:ext cx="11535758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Противоречие </a:t>
            </a: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между желаемыми и имеющимися результатами ОО по теме проекта создания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ЛРОС: низкий показатель социальной активности школьной среды (сплоченности участников ОО), в «карьерной среде» формируется активная, но зависимая личность.  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 algn="just"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Ожидаемый результат – создание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ЛРОС, обеспечивающей объединение всех участников образовательных отношений, становлению социально-ориентированной активной личности с учетом индивидуальных возможностей.</a:t>
            </a: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2289" y="5586744"/>
          <a:ext cx="10580414" cy="640080"/>
        </p:xfrm>
        <a:graphic>
          <a:graphicData uri="http://schemas.openxmlformats.org/drawingml/2006/table">
            <a:tbl>
              <a:tblPr/>
              <a:tblGrid>
                <a:gridCol w="2846131"/>
                <a:gridCol w="773428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Миссия школы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развивающейся образовательной среды, обеспечивающей высокое качество образования, содей­ствие становлению конкурентоспособной личности, готовой нести патриотическую, экологическую ответственность.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662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A5C9BF40-302D-664E-A89C-4A9D9320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201" y="1318406"/>
            <a:ext cx="1216660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БЛАГОПОЛУЧАТЕЛИ, ПАРТНЕРЫ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66A7CB49-2F08-424B-AF98-CD02DAD9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54256"/>
            <a:ext cx="11487705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Благополучатели (целевые группы) в 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проекте: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Учащиеся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– самореализация, эмоциональный комфорт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Родители 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– удовлетворенность качеством условий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Педагоги 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– объединение участников ОО, сотрудничество, сотворчество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Администрация школы, учредитель 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- положительный имидж школы</a:t>
            </a:r>
            <a:endParaRPr lang="ru-RU" altLang="ru-RU" sz="28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Социальные партнеры </a:t>
            </a:r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– сотрудничество</a:t>
            </a:r>
            <a:endParaRPr lang="ru-RU" altLang="ru-RU" sz="28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725" dirty="0"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59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4E96B92-3D58-5640-8F47-6C7FF26FC0A7}"/>
              </a:ext>
            </a:extLst>
          </p:cNvPr>
          <p:cNvGrpSpPr/>
          <p:nvPr/>
        </p:nvGrpSpPr>
        <p:grpSpPr>
          <a:xfrm>
            <a:off x="345851" y="2049508"/>
            <a:ext cx="2192397" cy="2644306"/>
            <a:chOff x="-150473" y="1310509"/>
            <a:chExt cx="2821371" cy="1987369"/>
          </a:xfrm>
        </p:grpSpPr>
        <p:sp>
          <p:nvSpPr>
            <p:cNvPr id="3" name="TextBox 9">
              <a:extLst>
                <a:ext uri="{FF2B5EF4-FFF2-40B4-BE49-F238E27FC236}">
                  <a16:creationId xmlns="" xmlns:a16="http://schemas.microsoft.com/office/drawing/2014/main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9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200" b="1" cap="all" dirty="0" smtClean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ЦЕЛЬ </a:t>
              </a:r>
              <a:r>
                <a:rPr lang="ru-RU" altLang="ru-RU" sz="32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ПРОЕКТА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endPara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panose="020B0303040000020004" pitchFamily="34" charset="0"/>
                <a:cs typeface="SB Sans Text Semibold" panose="020B0503040504020204" pitchFamily="34" charset="0"/>
              </a:endParaRP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="" xmlns:a16="http://schemas.microsoft.com/office/drawing/2014/main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1218655" cy="91440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E9AF5EE-AC82-4440-BB51-8E8DA34CB83B}"/>
              </a:ext>
            </a:extLst>
          </p:cNvPr>
          <p:cNvSpPr/>
          <p:nvPr/>
        </p:nvSpPr>
        <p:spPr>
          <a:xfrm>
            <a:off x="2853558" y="1268904"/>
            <a:ext cx="8971211" cy="1348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Цель: с</a:t>
            </a:r>
            <a:r>
              <a:rPr lang="ru-RU" altLang="ru-RU" sz="20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оздание личностно-развивающей образовательной среды в МОУ ИРМО «</a:t>
            </a:r>
            <a:r>
              <a:rPr lang="ru-RU" altLang="ru-RU" sz="2000" dirty="0" err="1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Листвянская</a:t>
            </a:r>
            <a:r>
              <a:rPr lang="ru-RU" altLang="ru-RU" sz="20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 СОШ», </a:t>
            </a:r>
            <a:r>
              <a:rPr lang="ru-RU" altLang="ru-RU" sz="20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обеспечивающей становление социально-ориентированной активной личности с учетом индивидуальных возможностей.</a:t>
            </a:r>
            <a:endParaRPr lang="ru-RU" altLang="ru-RU" sz="20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E1EB99E-6C8A-414B-99BE-A529399420B4}"/>
              </a:ext>
            </a:extLst>
          </p:cNvPr>
          <p:cNvSpPr/>
          <p:nvPr/>
        </p:nvSpPr>
        <p:spPr>
          <a:xfrm>
            <a:off x="2853558" y="2843375"/>
            <a:ext cx="8971211" cy="214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Пространственно-предметный компонент: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создание комфортного, творческого пространства детских инициатив (учет мнения учащихся)</a:t>
            </a:r>
          </a:p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Организационно-технологический компонент: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интеграция УМК «Развитие личностного потенциала подростков» во внеурочную деятельность школы (Программа воспитания ОО)</a:t>
            </a: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Социальный компонент: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творческое, активное взаимодействие участников ОО (ученическое диалоговое сообщество); позитивные изменения в межличностных отношениях участников ОО.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7FCE02-02E2-4E42-91DE-3ECF9E4AF715}"/>
              </a:ext>
            </a:extLst>
          </p:cNvPr>
          <p:cNvSpPr/>
          <p:nvPr/>
        </p:nvSpPr>
        <p:spPr>
          <a:xfrm>
            <a:off x="2853558" y="5210801"/>
            <a:ext cx="8971211" cy="1284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Ресурсное обеспечение: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творческая группа педагогов </a:t>
            </a: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(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повышение профессиональных компетенций педагогов через участие в проекте)</a:t>
            </a:r>
          </a:p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Управленческое сопровождение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: создание творческой группы по реализации проекта; управленческий проект по созданию ЛРОС</a:t>
            </a:r>
            <a:endParaRPr lang="ru-RU" altLang="ru-RU" sz="16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0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959"/>
            <a:ext cx="113451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ЗАДАЧИ ПРОЕКТА 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7" name="Shape 485">
            <a:extLst>
              <a:ext uri="{FF2B5EF4-FFF2-40B4-BE49-F238E27FC236}">
                <a16:creationId xmlns="" xmlns:a16="http://schemas.microsoft.com/office/drawing/2014/main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63" y="2551099"/>
            <a:ext cx="11345183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/>
            <a:r>
              <a:rPr lang="ru-RU" altLang="ru-RU" sz="2661" b="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Риски </a:t>
            </a:r>
            <a:r>
              <a:rPr lang="ru-RU" altLang="ru-RU" sz="2661" b="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проекта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: </a:t>
            </a:r>
            <a:r>
              <a:rPr lang="ru-RU" sz="2800" dirty="0" smtClean="0"/>
              <a:t>низкая социальная активность учащихся и родителей;</a:t>
            </a:r>
          </a:p>
          <a:p>
            <a:pPr algn="just"/>
            <a:r>
              <a:rPr lang="ru-RU" sz="2800" dirty="0" smtClean="0"/>
              <a:t>нехватка профессиональных педагогических кадров, готовых к инновации; материально-техническое оснащение.</a:t>
            </a:r>
          </a:p>
          <a:p>
            <a:pPr algn="just"/>
            <a:r>
              <a:rPr lang="ru-RU" sz="2800" b="1" dirty="0" smtClean="0"/>
              <a:t>Ресурсы</a:t>
            </a:r>
            <a:r>
              <a:rPr lang="ru-RU" sz="2800" dirty="0" smtClean="0"/>
              <a:t>: наличие лидеров Совета учащихся, родительского комитета; наличие УМК и сопровождение инициативной рабочей группы и управленческой команды; привлечение внебюджетных средств.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1013</Words>
  <Application>Microsoft Office PowerPoint</Application>
  <PresentationFormat>Произвольный</PresentationFormat>
  <Paragraphs>212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1</cp:lastModifiedBy>
  <cp:revision>90</cp:revision>
  <dcterms:created xsi:type="dcterms:W3CDTF">2021-05-31T10:14:14Z</dcterms:created>
  <dcterms:modified xsi:type="dcterms:W3CDTF">2023-02-26T03:04:25Z</dcterms:modified>
</cp:coreProperties>
</file>