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58" r:id="rId5"/>
    <p:sldId id="263" r:id="rId6"/>
    <p:sldId id="259" r:id="rId7"/>
    <p:sldId id="261" r:id="rId8"/>
    <p:sldId id="262" r:id="rId9"/>
    <p:sldId id="264" r:id="rId10"/>
    <p:sldId id="268" r:id="rId11"/>
    <p:sldId id="269" r:id="rId12"/>
    <p:sldId id="267" r:id="rId13"/>
    <p:sldId id="271" r:id="rId14"/>
    <p:sldId id="266" r:id="rId15"/>
    <p:sldId id="272" r:id="rId16"/>
    <p:sldId id="265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E5E3-6BE7-4424-833A-9FABB3F1AE2C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B2CA-47B0-4C30-9CBE-47AE3E521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E5E3-6BE7-4424-833A-9FABB3F1AE2C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B2CA-47B0-4C30-9CBE-47AE3E521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E5E3-6BE7-4424-833A-9FABB3F1AE2C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B2CA-47B0-4C30-9CBE-47AE3E521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E5E3-6BE7-4424-833A-9FABB3F1AE2C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B2CA-47B0-4C30-9CBE-47AE3E521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E5E3-6BE7-4424-833A-9FABB3F1AE2C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B2CA-47B0-4C30-9CBE-47AE3E521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E5E3-6BE7-4424-833A-9FABB3F1AE2C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B2CA-47B0-4C30-9CBE-47AE3E521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E5E3-6BE7-4424-833A-9FABB3F1AE2C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B2CA-47B0-4C30-9CBE-47AE3E521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E5E3-6BE7-4424-833A-9FABB3F1AE2C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B2CA-47B0-4C30-9CBE-47AE3E521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E5E3-6BE7-4424-833A-9FABB3F1AE2C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B2CA-47B0-4C30-9CBE-47AE3E521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E5E3-6BE7-4424-833A-9FABB3F1AE2C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B2CA-47B0-4C30-9CBE-47AE3E521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E5E3-6BE7-4424-833A-9FABB3F1AE2C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B2CA-47B0-4C30-9CBE-47AE3E521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4E5E3-6BE7-4424-833A-9FABB3F1AE2C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FB2CA-47B0-4C30-9CBE-47AE3E5211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ЕСТЕСТВЕННО-НАУЧНАЯ ГРАМОТНОСТЬ В НАЧАЛЬНОЙ ШКОЛЕ: СОЗДАНИЕ УСЛОВИЙ ДЛЯ ФОРМИРОВАНИЯ И ОЦЕНИВАНИЯ»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Методический семинар</a:t>
            </a:r>
          </a:p>
          <a:p>
            <a:r>
              <a:rPr lang="ru-RU" dirty="0" smtClean="0"/>
              <a:t>МОУ ИРМО «</a:t>
            </a:r>
            <a:r>
              <a:rPr lang="ru-RU" dirty="0" err="1" smtClean="0"/>
              <a:t>Листвянская</a:t>
            </a:r>
            <a:r>
              <a:rPr lang="ru-RU" dirty="0" smtClean="0"/>
              <a:t> СОШ»</a:t>
            </a:r>
          </a:p>
          <a:p>
            <a:r>
              <a:rPr lang="ru-RU" dirty="0" smtClean="0"/>
              <a:t>5 декабря 2022 года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</a:t>
            </a:r>
            <a:endParaRPr lang="ru-RU" dirty="0"/>
          </a:p>
        </p:txBody>
      </p:sp>
      <p:pic>
        <p:nvPicPr>
          <p:cNvPr id="3" name="Рисунок 2" descr="Скриншот 04-12-2022 2045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8244408" cy="31840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207424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000" b="1" dirty="0"/>
              <a:t>Компетенции:</a:t>
            </a:r>
            <a:br>
              <a:rPr lang="ru-RU" sz="2000" b="1" dirty="0"/>
            </a:br>
            <a:r>
              <a:rPr lang="ru-RU" sz="2000" dirty="0"/>
              <a:t>1.Интерпретация данных и использование научных доказательств для получения </a:t>
            </a:r>
            <a:r>
              <a:rPr lang="ru-RU" sz="2000" dirty="0" smtClean="0"/>
              <a:t>выводов</a:t>
            </a:r>
            <a:br>
              <a:rPr lang="ru-RU" sz="2000" dirty="0" smtClean="0"/>
            </a:br>
            <a:r>
              <a:rPr lang="ru-RU" sz="2000" b="1" dirty="0"/>
              <a:t>Уровень сложности:</a:t>
            </a:r>
            <a:br>
              <a:rPr lang="ru-RU" sz="2000" b="1" dirty="0"/>
            </a:br>
            <a:r>
              <a:rPr lang="ru-RU" sz="2000" dirty="0" smtClean="0"/>
              <a:t>2.Средний</a:t>
            </a:r>
            <a:br>
              <a:rPr lang="ru-RU" sz="2000" dirty="0" smtClean="0"/>
            </a:br>
            <a:r>
              <a:rPr lang="ru-RU" sz="2000" b="1" dirty="0"/>
              <a:t>Объект оценки:</a:t>
            </a:r>
            <a:br>
              <a:rPr lang="ru-RU" sz="2000" b="1" dirty="0"/>
            </a:br>
            <a:r>
              <a:rPr lang="ru-RU" sz="2000" dirty="0"/>
              <a:t>1.Анализировать, интерпретировать данные и делать соответствующие </a:t>
            </a:r>
            <a:r>
              <a:rPr lang="ru-RU" sz="2000" dirty="0" smtClean="0"/>
              <a:t>выводы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3" name="Рисунок 2" descr="Скриншот 04-12-2022 2045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429000"/>
            <a:ext cx="6732240" cy="26000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</a:t>
            </a:r>
            <a:endParaRPr lang="ru-RU" dirty="0"/>
          </a:p>
        </p:txBody>
      </p:sp>
      <p:pic>
        <p:nvPicPr>
          <p:cNvPr id="3" name="Рисунок 2" descr="Скриншот 04-12-2022 2045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132856"/>
            <a:ext cx="8028384" cy="39825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207424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000" b="1" dirty="0"/>
              <a:t>Компетенции:</a:t>
            </a:r>
            <a:br>
              <a:rPr lang="ru-RU" sz="2000" b="1" dirty="0"/>
            </a:br>
            <a:r>
              <a:rPr lang="ru-RU" sz="2000" dirty="0"/>
              <a:t>1.Интерпретация данных и использование научных доказательств для получения </a:t>
            </a:r>
            <a:r>
              <a:rPr lang="ru-RU" sz="2000" dirty="0" smtClean="0"/>
              <a:t>выводов</a:t>
            </a:r>
            <a:br>
              <a:rPr lang="ru-RU" sz="2000" dirty="0" smtClean="0"/>
            </a:br>
            <a:r>
              <a:rPr lang="ru-RU" sz="2000" b="1" dirty="0"/>
              <a:t>Уровень сложности:</a:t>
            </a:r>
            <a:br>
              <a:rPr lang="ru-RU" sz="2000" b="1" dirty="0"/>
            </a:br>
            <a:r>
              <a:rPr lang="ru-RU" sz="2000" dirty="0" smtClean="0"/>
              <a:t>3.Высокий</a:t>
            </a:r>
            <a:br>
              <a:rPr lang="ru-RU" sz="2000" dirty="0" smtClean="0"/>
            </a:br>
            <a:r>
              <a:rPr lang="ru-RU" sz="2000" b="1" dirty="0"/>
              <a:t>Объект оценки:</a:t>
            </a:r>
            <a:br>
              <a:rPr lang="ru-RU" sz="2000" b="1" dirty="0"/>
            </a:br>
            <a:r>
              <a:rPr lang="ru-RU" sz="2000" dirty="0"/>
              <a:t>1.Анализировать, интерпретировать данные и делать соответствующие </a:t>
            </a:r>
            <a:r>
              <a:rPr lang="ru-RU" sz="2000" dirty="0" smtClean="0"/>
              <a:t>выводы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Рисунок 3" descr="Скриншот 04-12-2022 2045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996952"/>
            <a:ext cx="6660232" cy="330389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3</a:t>
            </a:r>
            <a:endParaRPr lang="ru-RU" dirty="0"/>
          </a:p>
        </p:txBody>
      </p:sp>
      <p:pic>
        <p:nvPicPr>
          <p:cNvPr id="3" name="Рисунок 2" descr="Скриншот 04-12-2022 2046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564904"/>
            <a:ext cx="8100392" cy="29564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207424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Компетенции</a:t>
            </a:r>
            <a:r>
              <a:rPr lang="ru-RU" sz="2000" b="1" dirty="0"/>
              <a:t>:</a:t>
            </a:r>
            <a:br>
              <a:rPr lang="ru-RU" sz="2000" b="1" dirty="0"/>
            </a:br>
            <a:r>
              <a:rPr lang="ru-RU" sz="2000" b="1" dirty="0" smtClean="0"/>
              <a:t>2.</a:t>
            </a:r>
            <a:r>
              <a:rPr lang="ru-RU" sz="2000" dirty="0" smtClean="0"/>
              <a:t>Научное объяснение явлений</a:t>
            </a:r>
            <a:br>
              <a:rPr lang="ru-RU" sz="2000" dirty="0" smtClean="0"/>
            </a:br>
            <a:r>
              <a:rPr lang="ru-RU" sz="2000" b="1" dirty="0"/>
              <a:t>Уровень сложности:</a:t>
            </a:r>
            <a:br>
              <a:rPr lang="ru-RU" sz="2000" b="1" dirty="0"/>
            </a:br>
            <a:r>
              <a:rPr lang="ru-RU" sz="2000" dirty="0" smtClean="0"/>
              <a:t>3.Низкий</a:t>
            </a:r>
            <a:br>
              <a:rPr lang="ru-RU" sz="2000" dirty="0" smtClean="0"/>
            </a:br>
            <a:r>
              <a:rPr lang="ru-RU" sz="2000" b="1" dirty="0"/>
              <a:t>Объект оценки:</a:t>
            </a:r>
            <a:br>
              <a:rPr lang="ru-RU" sz="2000" b="1" dirty="0"/>
            </a:br>
            <a:r>
              <a:rPr lang="ru-RU" sz="2000" dirty="0" smtClean="0"/>
              <a:t>2.Применять </a:t>
            </a:r>
            <a:r>
              <a:rPr lang="ru-RU" sz="2000" dirty="0" err="1"/>
              <a:t>естественно-научные</a:t>
            </a:r>
            <a:r>
              <a:rPr lang="ru-RU" sz="2000" dirty="0"/>
              <a:t> знания для объяснения явления</a:t>
            </a:r>
            <a:br>
              <a:rPr lang="ru-RU" sz="20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5" name="Рисунок 4" descr="Скриншот 04-12-2022 2046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212976"/>
            <a:ext cx="8100392" cy="29564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4 </a:t>
            </a:r>
            <a:endParaRPr lang="ru-RU" dirty="0"/>
          </a:p>
        </p:txBody>
      </p:sp>
      <p:pic>
        <p:nvPicPr>
          <p:cNvPr id="3" name="Рисунок 2" descr="Скриншот 04-12-2022 2046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8244408" cy="409388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207424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Компетенции:</a:t>
            </a:r>
            <a:br>
              <a:rPr lang="ru-RU" sz="2000" b="1" dirty="0"/>
            </a:br>
            <a:r>
              <a:rPr lang="ru-RU" sz="2000" dirty="0" smtClean="0"/>
              <a:t>3.Применение </a:t>
            </a:r>
            <a:r>
              <a:rPr lang="ru-RU" sz="2000" dirty="0" err="1"/>
              <a:t>естественно-научных</a:t>
            </a:r>
            <a:r>
              <a:rPr lang="ru-RU" sz="2000" dirty="0"/>
              <a:t> методов исследования</a:t>
            </a:r>
            <a:br>
              <a:rPr lang="ru-RU" sz="2000" dirty="0"/>
            </a:br>
            <a:r>
              <a:rPr lang="ru-RU" sz="2000" b="1" dirty="0" smtClean="0"/>
              <a:t>Уровень </a:t>
            </a:r>
            <a:r>
              <a:rPr lang="ru-RU" sz="2000" b="1" dirty="0"/>
              <a:t>сложности:</a:t>
            </a:r>
            <a:br>
              <a:rPr lang="ru-RU" sz="2000" b="1" dirty="0"/>
            </a:br>
            <a:r>
              <a:rPr lang="ru-RU" sz="2000" dirty="0" smtClean="0"/>
              <a:t>2.Средний</a:t>
            </a:r>
            <a:br>
              <a:rPr lang="ru-RU" sz="2000" dirty="0" smtClean="0"/>
            </a:br>
            <a:r>
              <a:rPr lang="ru-RU" sz="2000" b="1" dirty="0"/>
              <a:t>Объект оценки:</a:t>
            </a:r>
            <a:br>
              <a:rPr lang="ru-RU" sz="2000" b="1" dirty="0"/>
            </a:br>
            <a:r>
              <a:rPr lang="ru-RU" sz="2000" dirty="0"/>
              <a:t>3.Выдвигать объяснительные гипотезы и предлагать способы их проверки</a:t>
            </a:r>
            <a:br>
              <a:rPr lang="ru-RU" sz="20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Рисунок 3" descr="Скриншот 04-12-2022 2046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068960"/>
            <a:ext cx="6588224" cy="327148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Электронные образовательные ресурсы (мониторинг и формирование ФГ)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Скриншот 04-12-2022 2057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708920"/>
            <a:ext cx="7092280" cy="282372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Электронные образовательные ресурсы (мониторинг и формирование ФГ)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Скриншот 04-12-2022 2057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708920"/>
            <a:ext cx="7308304" cy="31706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ФГОС НОО, </a:t>
            </a:r>
            <a:r>
              <a:rPr lang="ru-RU" sz="2000" dirty="0" smtClean="0"/>
              <a:t>31.05.2021</a:t>
            </a:r>
            <a:endParaRPr lang="ru-RU" sz="2000" dirty="0"/>
          </a:p>
        </p:txBody>
      </p:sp>
      <p:pic>
        <p:nvPicPr>
          <p:cNvPr id="4" name="Рисунок 3" descr="Скриншот 04-12-2022 1831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7924834" cy="3914594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331640" y="3933056"/>
            <a:ext cx="547260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Электронные образовательные ресурсы (мониторинг и формирование ФГ)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Скриншот 04-12-2022 2106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420888"/>
            <a:ext cx="6748851" cy="40508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криншот 04-12-2022 1904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36653"/>
            <a:ext cx="9144000" cy="41846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Естественно-научная</a:t>
            </a:r>
            <a:r>
              <a:rPr lang="ru-RU" dirty="0" smtClean="0"/>
              <a:t> грамотность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1560" y="1772816"/>
            <a:ext cx="822960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 - </a:t>
            </a:r>
            <a:r>
              <a:rPr lang="ru-RU" sz="4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пособность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использовать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естественно-научного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знания для выделения в реальных ситуациях проблем, которые могут быть исследованы и решены с помощью научных методов, и получения выводов, основанных на наблюдениях и экспериментах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Естественно-научная</a:t>
            </a:r>
            <a:r>
              <a:rPr lang="ru-RU" dirty="0" smtClean="0"/>
              <a:t> грамотность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1560" y="1484784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  <a:buFontTx/>
              <a:buChar char="-"/>
            </a:pPr>
            <a:r>
              <a:rPr lang="ru-RU" sz="4600" dirty="0" smtClean="0">
                <a:solidFill>
                  <a:srgbClr val="002060"/>
                </a:solidFill>
              </a:rPr>
              <a:t>это </a:t>
            </a:r>
            <a:r>
              <a:rPr lang="ru-RU" sz="4600" dirty="0">
                <a:solidFill>
                  <a:srgbClr val="002060"/>
                </a:solidFill>
              </a:rPr>
              <a:t>способность человека </a:t>
            </a:r>
            <a:endParaRPr lang="ru-RU" sz="4600" dirty="0" smtClean="0">
              <a:solidFill>
                <a:srgbClr val="002060"/>
              </a:solidFill>
            </a:endParaRPr>
          </a:p>
          <a:p>
            <a:pPr lvl="0" algn="ctr">
              <a:spcBef>
                <a:spcPct val="0"/>
              </a:spcBef>
            </a:pPr>
            <a:r>
              <a:rPr lang="ru-RU" sz="4600" dirty="0" smtClean="0">
                <a:solidFill>
                  <a:srgbClr val="002060"/>
                </a:solidFill>
              </a:rPr>
              <a:t>занимать </a:t>
            </a:r>
            <a:r>
              <a:rPr lang="ru-RU" sz="4600" dirty="0">
                <a:solidFill>
                  <a:srgbClr val="002060"/>
                </a:solidFill>
              </a:rPr>
              <a:t>активную</a:t>
            </a:r>
            <a:br>
              <a:rPr lang="ru-RU" sz="4600" dirty="0">
                <a:solidFill>
                  <a:srgbClr val="002060"/>
                </a:solidFill>
              </a:rPr>
            </a:br>
            <a:r>
              <a:rPr lang="ru-RU" sz="4600" dirty="0">
                <a:solidFill>
                  <a:srgbClr val="002060"/>
                </a:solidFill>
              </a:rPr>
              <a:t>гражданскую позицию по общественно значимым вопросам, связанным с естественными</a:t>
            </a:r>
            <a:br>
              <a:rPr lang="ru-RU" sz="4600" dirty="0">
                <a:solidFill>
                  <a:srgbClr val="002060"/>
                </a:solidFill>
              </a:rPr>
            </a:br>
            <a:r>
              <a:rPr lang="ru-RU" sz="4600" dirty="0">
                <a:solidFill>
                  <a:srgbClr val="002060"/>
                </a:solidFill>
              </a:rPr>
              <a:t>науками, и его готовность интересоваться естественно – научными идеями.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 smtClean="0"/>
          </a:p>
          <a:p>
            <a:pPr lvl="0" algn="ctr">
              <a:spcBef>
                <a:spcPct val="0"/>
              </a:spcBef>
            </a:pPr>
            <a:r>
              <a:rPr lang="ru-RU" sz="4400" dirty="0" smtClean="0"/>
              <a:t>(</a:t>
            </a:r>
            <a:r>
              <a:rPr lang="ru-RU" sz="4400" dirty="0"/>
              <a:t>Определение использовано в PISA)</a:t>
            </a:r>
            <a:r>
              <a:rPr lang="ru-RU" sz="4400" dirty="0" smtClean="0"/>
              <a:t> </a:t>
            </a:r>
            <a:br>
              <a:rPr lang="ru-RU" sz="4400" dirty="0" smtClean="0"/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Чему должен научиться младший школьник? </a:t>
            </a:r>
            <a:r>
              <a:rPr lang="ru-RU" i="1" dirty="0" err="1" smtClean="0"/>
              <a:t>Е.В.Чудинова</a:t>
            </a:r>
            <a:endParaRPr lang="ru-RU" i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1560" y="1844824"/>
            <a:ext cx="8229600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Наблюдать (видеть,</a:t>
            </a:r>
            <a:r>
              <a:rPr kumimoji="0" lang="ru-RU" sz="37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а не только смотреть)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7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Анализировать свои наблюдения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7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Читать и понимать информационный текст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7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Пользоваться таблицами, графиками, диаграммами, картосхемами.</a:t>
            </a:r>
            <a:endParaRPr kumimoji="0" lang="ru-RU" sz="37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4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Способы повышения ЕНГ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1560" y="1988840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Проектная деятельность: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Творческие проекты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Игровые проекты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Информационные проекты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Практико-ориентированные проекты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Исследовательские проекты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Способы повышения ЕНГ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1560" y="1412776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Учебно-познавательные и практические задачи: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ru-RU" sz="4400" dirty="0" smtClean="0"/>
              <a:t>-объяснить </a:t>
            </a:r>
            <a:r>
              <a:rPr lang="ru-RU" sz="4400" dirty="0"/>
              <a:t>какое-либо явление или факт, проанализировав наблюдения, </a:t>
            </a:r>
            <a:r>
              <a:rPr lang="ru-RU" sz="4400" dirty="0" smtClean="0"/>
              <a:t>известные факты</a:t>
            </a:r>
            <a:r>
              <a:rPr lang="ru-RU" sz="4400" dirty="0"/>
              <a:t>, объединить их с помощью умозаключений, а затем сделать вывод, ответив на</a:t>
            </a:r>
            <a:br>
              <a:rPr lang="ru-RU" sz="4400" dirty="0"/>
            </a:br>
            <a:r>
              <a:rPr lang="ru-RU" sz="4400" dirty="0"/>
              <a:t>вопрос «почему</a:t>
            </a:r>
            <a:r>
              <a:rPr lang="ru-RU" sz="4400" dirty="0" smtClean="0"/>
              <a:t>?»;</a:t>
            </a:r>
          </a:p>
          <a:p>
            <a:pPr lvl="0">
              <a:spcBef>
                <a:spcPct val="0"/>
              </a:spcBef>
            </a:pP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>-</a:t>
            </a:r>
            <a:r>
              <a:rPr lang="ru-RU" sz="4400" dirty="0" smtClean="0"/>
              <a:t>выбрать </a:t>
            </a:r>
            <a:r>
              <a:rPr lang="ru-RU" sz="4400" dirty="0"/>
              <a:t>способ для получения знания, провести эксперимент (возможно мысленный),</a:t>
            </a:r>
            <a:br>
              <a:rPr lang="ru-RU" sz="4400" dirty="0"/>
            </a:br>
            <a:r>
              <a:rPr lang="ru-RU" sz="4400" dirty="0"/>
              <a:t>провести исследование, ответив на вопрос «как</a:t>
            </a:r>
            <a:r>
              <a:rPr lang="ru-RU" sz="4400" dirty="0" smtClean="0"/>
              <a:t>?»;</a:t>
            </a:r>
          </a:p>
          <a:p>
            <a:pPr lvl="0">
              <a:spcBef>
                <a:spcPct val="0"/>
              </a:spcBef>
            </a:pP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>-</a:t>
            </a:r>
            <a:r>
              <a:rPr lang="ru-RU" sz="4400" dirty="0" smtClean="0"/>
              <a:t>проанализировать </a:t>
            </a:r>
            <a:r>
              <a:rPr lang="ru-RU" sz="4400" dirty="0"/>
              <a:t>данные и, используя рассуждения, сделать обоснованный вывод.</a:t>
            </a:r>
            <a:r>
              <a:rPr lang="ru-RU" sz="4400" dirty="0" smtClean="0"/>
              <a:t> </a:t>
            </a:r>
            <a:br>
              <a:rPr lang="ru-RU" sz="4400" dirty="0" smtClean="0"/>
            </a:br>
            <a:endParaRPr kumimoji="0" lang="ru-RU" sz="44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Мониторинг формирования ЕНГ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196752"/>
            <a:ext cx="8820472" cy="165618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Компетенции: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1.Интерпретация данных и использование научных доказательств для получения выводов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2.Научное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объяснение явлений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aseline="0" dirty="0" smtClean="0">
                <a:latin typeface="+mj-lt"/>
                <a:ea typeface="+mj-ea"/>
                <a:cs typeface="+mj-cs"/>
              </a:rPr>
              <a:t>3.Применение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4400" dirty="0" err="1" smtClean="0">
                <a:latin typeface="+mj-lt"/>
                <a:ea typeface="+mj-ea"/>
                <a:cs typeface="+mj-cs"/>
              </a:rPr>
              <a:t>естественно-научных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 методов исследования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068960"/>
            <a:ext cx="8820472" cy="115212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Уровень сложности: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1.Низкий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2.Средний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3.Высокий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4437112"/>
            <a:ext cx="8820472" cy="19442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Объект оценки: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1.Анализировать, интерпретировать данные и делать соответствующие выводы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2.Применять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естественно-научные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знания для объяснения явления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aseline="0" dirty="0" smtClean="0">
                <a:latin typeface="+mj-lt"/>
                <a:ea typeface="+mj-ea"/>
                <a:cs typeface="+mj-cs"/>
              </a:rPr>
              <a:t>3.Выдвигать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 объяснительные гипотезы и предлагать способы их проверки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245</Words>
  <Application>Microsoft Office PowerPoint</Application>
  <PresentationFormat>Экран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ЕСТЕСТВЕННО-НАУЧНАЯ ГРАМОТНОСТЬ В НАЧАЛЬНОЙ ШКОЛЕ: СОЗДАНИЕ УСЛОВИЙ ДЛЯ ФОРМИРОВАНИЯ И ОЦЕНИВАНИЯ»</vt:lpstr>
      <vt:lpstr>ФГОС НОО, 31.05.2021</vt:lpstr>
      <vt:lpstr>Слайд 3</vt:lpstr>
      <vt:lpstr>Естественно-научная грамотность</vt:lpstr>
      <vt:lpstr>Естественно-научная грамотность</vt:lpstr>
      <vt:lpstr>Чему должен научиться младший школьник? Е.В.Чудинова</vt:lpstr>
      <vt:lpstr>Способы повышения ЕНГ</vt:lpstr>
      <vt:lpstr>Способы повышения ЕНГ</vt:lpstr>
      <vt:lpstr>Мониторинг формирования ЕНГ</vt:lpstr>
      <vt:lpstr>Задание 1</vt:lpstr>
      <vt:lpstr>Компетенции: 1.Интерпретация данных и использование научных доказательств для получения выводов Уровень сложности: 2.Средний Объект оценки: 1.Анализировать, интерпретировать данные и делать соответствующие выводы </vt:lpstr>
      <vt:lpstr>Задание 2</vt:lpstr>
      <vt:lpstr>Компетенции: 1.Интерпретация данных и использование научных доказательств для получения выводов Уровень сложности: 3.Высокий Объект оценки: 1.Анализировать, интерпретировать данные и делать соответствующие выводы </vt:lpstr>
      <vt:lpstr>Задание 3</vt:lpstr>
      <vt:lpstr>  Компетенции: 2.Научное объяснение явлений Уровень сложности: 3.Низкий Объект оценки: 2.Применять естественно-научные знания для объяснения явления  </vt:lpstr>
      <vt:lpstr>Задание 4 </vt:lpstr>
      <vt:lpstr>  Компетенции: 3.Применение естественно-научных методов исследования Уровень сложности: 2.Средний Объект оценки: 3.Выдвигать объяснительные гипотезы и предлагать способы их проверки  </vt:lpstr>
      <vt:lpstr>Электронные образовательные ресурсы (мониторинг и формирование ФГ)</vt:lpstr>
      <vt:lpstr>Электронные образовательные ресурсы (мониторинг и формирование ФГ)</vt:lpstr>
      <vt:lpstr>Электронные образовательные ресурсы (мониторинг и формирование ФГ)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ЕСТЕСТВЕННО-НАУЧНАЯ ГРАМОТНОСТЬ В НАЧАЛЬНОЙ ШКОЛЕ: СОЗДАНИЕ УСЛОВИЙ ДЛЯ ФОРМИРОВАНИЯ И ОЦЕНИВАНИЯ»</dc:title>
  <dc:creator>1</dc:creator>
  <cp:lastModifiedBy>1</cp:lastModifiedBy>
  <cp:revision>1</cp:revision>
  <dcterms:created xsi:type="dcterms:W3CDTF">2022-12-04T10:36:11Z</dcterms:created>
  <dcterms:modified xsi:type="dcterms:W3CDTF">2022-12-04T14:24:31Z</dcterms:modified>
</cp:coreProperties>
</file>